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29"/>
  </p:notesMasterIdLst>
  <p:sldIdLst>
    <p:sldId id="256" r:id="rId2"/>
    <p:sldId id="268" r:id="rId3"/>
    <p:sldId id="270" r:id="rId4"/>
    <p:sldId id="271" r:id="rId5"/>
    <p:sldId id="273" r:id="rId6"/>
    <p:sldId id="304" r:id="rId7"/>
    <p:sldId id="305" r:id="rId8"/>
    <p:sldId id="275" r:id="rId9"/>
    <p:sldId id="283" r:id="rId10"/>
    <p:sldId id="309" r:id="rId11"/>
    <p:sldId id="306" r:id="rId12"/>
    <p:sldId id="308" r:id="rId13"/>
    <p:sldId id="310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2" r:id="rId22"/>
    <p:sldId id="301" r:id="rId23"/>
    <p:sldId id="303" r:id="rId24"/>
    <p:sldId id="311" r:id="rId25"/>
    <p:sldId id="312" r:id="rId26"/>
    <p:sldId id="313" r:id="rId27"/>
    <p:sldId id="31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2D1F"/>
    <a:srgbClr val="BB4E4D"/>
    <a:srgbClr val="286860"/>
    <a:srgbClr val="785050"/>
    <a:srgbClr val="9080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55" autoAdjust="0"/>
    <p:restoredTop sz="94696"/>
  </p:normalViewPr>
  <p:slideViewPr>
    <p:cSldViewPr snapToGrid="0">
      <p:cViewPr varScale="1">
        <p:scale>
          <a:sx n="105" d="100"/>
          <a:sy n="105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</a:rPr>
              <a:t>Precio barril de petróleo en dólares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>
        <c:manualLayout>
          <c:layoutTarget val="inner"/>
          <c:xMode val="edge"/>
          <c:yMode val="edge"/>
          <c:x val="3.7287486654157369E-2"/>
          <c:y val="0.11803008022891939"/>
          <c:w val="0.95125417907268528"/>
          <c:h val="0.8004942813351557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2.4085959980803803E-2"/>
                  <c:y val="4.04641331658691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B6EA-904D-8762-9E30AEB7CD7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6EA-904D-8762-9E30AEB7CD7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EA-904D-8762-9E30AEB7CD7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EA-904D-8762-9E30AEB7CD7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EA-904D-8762-9E30AEB7CD7A}"/>
                </c:ext>
              </c:extLst>
            </c:dLbl>
            <c:dLbl>
              <c:idx val="5"/>
              <c:layout>
                <c:manualLayout>
                  <c:x val="-2.4119834655498249E-2"/>
                  <c:y val="-5.66497864322168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B6EA-904D-8762-9E30AEB7CD7A}"/>
                </c:ext>
              </c:extLst>
            </c:dLbl>
            <c:dLbl>
              <c:idx val="6"/>
              <c:layout>
                <c:manualLayout>
                  <c:x val="-1.991929297238303E-2"/>
                  <c:y val="4.31617420435937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6EA-904D-8762-9E30AEB7CD7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EA-904D-8762-9E30AEB7CD7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EA-904D-8762-9E30AEB7CD7A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EA-904D-8762-9E30AEB7CD7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B6EA-904D-8762-9E30AEB7CD7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6EA-904D-8762-9E30AEB7CD7A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B6EA-904D-8762-9E30AEB7CD7A}"/>
                </c:ext>
              </c:extLst>
            </c:dLbl>
            <c:dLbl>
              <c:idx val="13"/>
              <c:layout>
                <c:manualLayout>
                  <c:x val="-2.0960959724488165E-2"/>
                  <c:y val="2.96736976549707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6EA-904D-8762-9E30AEB7CD7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Sheet1!$A$2:$A$15</c:f>
              <c:numCache>
                <c:formatCode>General</c:formatCode>
                <c:ptCount val="14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  <c:pt idx="3">
                  <c:v>2006</c:v>
                </c:pt>
                <c:pt idx="4">
                  <c:v>2007</c:v>
                </c:pt>
                <c:pt idx="5">
                  <c:v>2008</c:v>
                </c:pt>
                <c:pt idx="6">
                  <c:v>2009</c:v>
                </c:pt>
                <c:pt idx="7">
                  <c:v>2010</c:v>
                </c:pt>
                <c:pt idx="8">
                  <c:v>2011</c:v>
                </c:pt>
                <c:pt idx="9">
                  <c:v>2012</c:v>
                </c:pt>
                <c:pt idx="10">
                  <c:v>2013</c:v>
                </c:pt>
                <c:pt idx="11">
                  <c:v>2014</c:v>
                </c:pt>
                <c:pt idx="12">
                  <c:v>2015</c:v>
                </c:pt>
                <c:pt idx="13">
                  <c:v>2016</c:v>
                </c:pt>
              </c:numCache>
            </c:num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23.68</c:v>
                </c:pt>
                <c:pt idx="1">
                  <c:v>40.299999999999997</c:v>
                </c:pt>
                <c:pt idx="2">
                  <c:v>62.8</c:v>
                </c:pt>
                <c:pt idx="3">
                  <c:v>82.2</c:v>
                </c:pt>
                <c:pt idx="4">
                  <c:v>75.5</c:v>
                </c:pt>
                <c:pt idx="5">
                  <c:v>139.83000000000001</c:v>
                </c:pt>
                <c:pt idx="6">
                  <c:v>45.59</c:v>
                </c:pt>
                <c:pt idx="7">
                  <c:v>90.3</c:v>
                </c:pt>
                <c:pt idx="8">
                  <c:v>103.5</c:v>
                </c:pt>
                <c:pt idx="9">
                  <c:v>117.4</c:v>
                </c:pt>
                <c:pt idx="10">
                  <c:v>106.2</c:v>
                </c:pt>
                <c:pt idx="11">
                  <c:v>108.46</c:v>
                </c:pt>
                <c:pt idx="12">
                  <c:v>45.41</c:v>
                </c:pt>
                <c:pt idx="13">
                  <c:v>27.76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6EA-904D-8762-9E30AEB7CD7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022742751"/>
        <c:axId val="1014837039"/>
      </c:lineChart>
      <c:catAx>
        <c:axId val="1022742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014837039"/>
        <c:crosses val="autoZero"/>
        <c:auto val="1"/>
        <c:lblAlgn val="ctr"/>
        <c:lblOffset val="100"/>
        <c:noMultiLvlLbl val="0"/>
      </c:catAx>
      <c:valAx>
        <c:axId val="10148370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022742751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0.8148</cdr:x>
      <cdr:y>0.37519</cdr:y>
    </cdr:from>
    <cdr:to>
      <cdr:x>0.82263</cdr:x>
      <cdr:y>0.396</cdr:y>
    </cdr:to>
    <cdr:sp macro="" textlink="">
      <cdr:nvSpPr>
        <cdr:cNvPr id="2" name="Oval 1">
          <a:extLst xmlns:a="http://schemas.openxmlformats.org/drawingml/2006/main">
            <a:ext uri="{FF2B5EF4-FFF2-40B4-BE49-F238E27FC236}">
              <a16:creationId xmlns:a16="http://schemas.microsoft.com/office/drawing/2014/main" id="{1964A592-0DEE-5440-80F0-7F713006E359}"/>
            </a:ext>
          </a:extLst>
        </cdr:cNvPr>
        <cdr:cNvSpPr/>
      </cdr:nvSpPr>
      <cdr:spPr>
        <a:xfrm xmlns:a="http://schemas.openxmlformats.org/drawingml/2006/main">
          <a:off x="9933989" y="1737023"/>
          <a:ext cx="95534" cy="96381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dk1">
            <a:shade val="50000"/>
          </a:schemeClr>
        </a:lnRef>
        <a:fillRef xmlns:a="http://schemas.openxmlformats.org/drawingml/2006/main" idx="1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s-ES"/>
        </a:p>
      </cdr:txBody>
    </cdr:sp>
  </cdr:relSizeAnchor>
  <cdr:relSizeAnchor xmlns:cdr="http://schemas.openxmlformats.org/drawingml/2006/chartDrawing">
    <cdr:from>
      <cdr:x>0.88384</cdr:x>
      <cdr:y>0.67113</cdr:y>
    </cdr:from>
    <cdr:to>
      <cdr:x>0.89168</cdr:x>
      <cdr:y>0.69195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2F966C4F-4FBF-1C49-8A01-98C405440963}"/>
            </a:ext>
          </a:extLst>
        </cdr:cNvPr>
        <cdr:cNvSpPr/>
      </cdr:nvSpPr>
      <cdr:spPr>
        <a:xfrm xmlns:a="http://schemas.openxmlformats.org/drawingml/2006/main">
          <a:off x="10775771" y="3107175"/>
          <a:ext cx="95534" cy="96381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dk1">
            <a:shade val="50000"/>
          </a:schemeClr>
        </a:lnRef>
        <a:fillRef xmlns:a="http://schemas.openxmlformats.org/drawingml/2006/main" idx="1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s-ES"/>
        </a:p>
      </cdr:txBody>
    </cdr:sp>
  </cdr:relSizeAnchor>
</c:userShape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2F7C2-CF49-1D48-97AA-3053DD25FA23}" type="datetimeFigureOut">
              <a:rPr lang="es-ES" smtClean="0"/>
              <a:t>16/1/19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FF7B0-0938-3B45-B8C7-200828568F8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3064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FF7B0-0938-3B45-B8C7-200828568F80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793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FF7B0-0938-3B45-B8C7-200828568F80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3955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FF7B0-0938-3B45-B8C7-200828568F80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2875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FF7B0-0938-3B45-B8C7-200828568F80}" type="slidenum">
              <a:rPr lang="es-ES" smtClean="0"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3480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606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71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3680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714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31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669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528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7893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3116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493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3034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7AAC8B2-30A7-47A5-A1A4-715943143F60}" type="datetimeFigureOut">
              <a:rPr lang="es-ES" smtClean="0"/>
              <a:t>16/1/19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4FE2B7-CAA9-4B21-979A-4E625559CD1A}" type="slidenum">
              <a:rPr lang="es-ES" smtClean="0"/>
              <a:t>‹#›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835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F5490-3F86-40A3-A915-1C4228CE5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663716"/>
            <a:ext cx="8454766" cy="2387568"/>
          </a:xfrm>
        </p:spPr>
        <p:txBody>
          <a:bodyPr>
            <a:normAutofit/>
          </a:bodyPr>
          <a:lstStyle/>
          <a:p>
            <a:r>
              <a:rPr lang="es-ES" sz="5400" b="1" dirty="0">
                <a:ea typeface="Cambria" panose="02040503050406030204" pitchFamily="18" charset="0"/>
                <a:cs typeface="Arial" panose="020B0604020202020204" pitchFamily="34" charset="0"/>
              </a:rPr>
              <a:t>Guerras comerciales, crisis económica y como afecta al flujo de exportaciones</a:t>
            </a:r>
            <a:endParaRPr lang="es-ES" sz="4000" b="1" dirty="0"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B664B-73D2-46B5-9486-B8A849CD46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4550AA3-1082-4F16-9FCF-8C276C35B888}"/>
              </a:ext>
            </a:extLst>
          </p:cNvPr>
          <p:cNvSpPr txBox="1"/>
          <p:nvPr/>
        </p:nvSpPr>
        <p:spPr>
          <a:xfrm>
            <a:off x="8534521" y="4455620"/>
            <a:ext cx="26239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400" dirty="0"/>
              <a:t>Diego Acuña Berger</a:t>
            </a:r>
          </a:p>
          <a:p>
            <a:pPr algn="r"/>
            <a:r>
              <a:rPr lang="es-ES" sz="1400" dirty="0"/>
              <a:t>Daniel Calle Sánchez</a:t>
            </a:r>
          </a:p>
          <a:p>
            <a:pPr algn="r"/>
            <a:r>
              <a:rPr lang="es-ES" sz="1400" dirty="0"/>
              <a:t>Zihao Hong</a:t>
            </a:r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2397546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CCA0-227E-DB4D-BA2F-D93F39C8B1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Exportaciones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E7F9EF44-A8BF-8944-AE60-796B3829C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7400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A9C236-2F32-0546-959F-634D5E03F6E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98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FE9263-01E3-E54B-BAE0-EBDCE48A17C0}"/>
              </a:ext>
            </a:extLst>
          </p:cNvPr>
          <p:cNvSpPr/>
          <p:nvPr/>
        </p:nvSpPr>
        <p:spPr>
          <a:xfrm>
            <a:off x="264188" y="56495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1235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10E7D0-D360-CF42-B8A7-CE8BCD813C7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98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AA695D-F800-0F4B-99AD-2779F1C8A390}"/>
              </a:ext>
            </a:extLst>
          </p:cNvPr>
          <p:cNvSpPr/>
          <p:nvPr/>
        </p:nvSpPr>
        <p:spPr>
          <a:xfrm>
            <a:off x="264188" y="56495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2008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832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F17D8-59B1-0A47-AF4C-F27BF0D7302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98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FB2ED4F-1E99-834D-B5D3-5501D5439DF0}"/>
              </a:ext>
            </a:extLst>
          </p:cNvPr>
          <p:cNvSpPr/>
          <p:nvPr/>
        </p:nvSpPr>
        <p:spPr>
          <a:xfrm>
            <a:off x="264188" y="56495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2016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0517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CCA0-227E-DB4D-BA2F-D93F39C8B1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Intermediación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E7F9EF44-A8BF-8944-AE60-796B3829C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817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lh4.googleusercontent.com/Zs9GThBe8pb44UorrMsEDF3EKFEMVL6DUF1-feRdnhAWRlIm-mpZsP_PFyXexYcbkLuWWFdKKCHpgLU870kFBL6OBWBrS7Kc53FmxPNXtTLHjvSJLKD_gbl6axvG9v9LqL88qgsj">
            <a:extLst>
              <a:ext uri="{FF2B5EF4-FFF2-40B4-BE49-F238E27FC236}">
                <a16:creationId xmlns:a16="http://schemas.microsoft.com/office/drawing/2014/main" id="{E68FB05E-2CA9-5B4E-BEC5-0EAC92B69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3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75792D0-F5E1-6A4F-BE66-75A7D8C63B4B}"/>
              </a:ext>
            </a:extLst>
          </p:cNvPr>
          <p:cNvSpPr/>
          <p:nvPr/>
        </p:nvSpPr>
        <p:spPr>
          <a:xfrm>
            <a:off x="1142010" y="4381607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72917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lh5.googleusercontent.com/QxQT4x8yIsWbda9vWbfORDkAWSvQrmer7V1LVjLeCe3s8lst2gB_NH5MRdmjtgaUn5Y0CqDTthiOXCHXla3HjilEtHbYVvoxqq36KXZydV8tnPGWcUoxFe3Vp8DF5FNVpY_Auk8y">
            <a:extLst>
              <a:ext uri="{FF2B5EF4-FFF2-40B4-BE49-F238E27FC236}">
                <a16:creationId xmlns:a16="http://schemas.microsoft.com/office/drawing/2014/main" id="{76A28C55-5ED7-9047-9F7A-D946A551F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36" y="1"/>
            <a:ext cx="12210136" cy="632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7A12185-508B-A64F-8DEE-59AAC43ACB81}"/>
              </a:ext>
            </a:extLst>
          </p:cNvPr>
          <p:cNvSpPr/>
          <p:nvPr/>
        </p:nvSpPr>
        <p:spPr>
          <a:xfrm>
            <a:off x="1142010" y="4381607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2008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2844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lh4.googleusercontent.com/qZ60bl95tZqlnlARnP4S8Jw4dMz0zmNcf97Z8Lj8yzvEhlMgdcbjLB7n0DfAOOleW1HRMh0Jv_6fcG_sP5CpHk0hhQucgr-KudULOP1U_OMwumCyKR3q3AyOfzDM4RZ13r9R6KSQ">
            <a:extLst>
              <a:ext uri="{FF2B5EF4-FFF2-40B4-BE49-F238E27FC236}">
                <a16:creationId xmlns:a16="http://schemas.microsoft.com/office/drawing/2014/main" id="{0B4EDB6F-EEF6-9749-A1F8-63A946699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42" y="0"/>
            <a:ext cx="12196542" cy="634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8EC967-C6A3-854A-B415-312C921FB1D0}"/>
              </a:ext>
            </a:extLst>
          </p:cNvPr>
          <p:cNvSpPr/>
          <p:nvPr/>
        </p:nvSpPr>
        <p:spPr>
          <a:xfrm>
            <a:off x="1142010" y="4381607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2016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1845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CCA0-227E-DB4D-BA2F-D93F39C8B1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Guerras comerciales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E7F9EF44-A8BF-8944-AE60-796B3829C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5243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lh6.googleusercontent.com/myAa6WqdlepBNumpy5IVgdlvXsvq5xThIj3OvWwwPipJo3r2Cm4iNOlyjopn5IRcSmnpwkH8WZqFY7L3ai6v2t3DF5iwJNECq62fbUBPYTfRAvFgEA_-8u5zENgKZ6nROqr06i7V">
            <a:extLst>
              <a:ext uri="{FF2B5EF4-FFF2-40B4-BE49-F238E27FC236}">
                <a16:creationId xmlns:a16="http://schemas.microsoft.com/office/drawing/2014/main" id="{37C1B967-153C-334F-B553-2F4BC9173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892" y="-12425"/>
            <a:ext cx="12213892" cy="636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5464B6-18D6-DC48-B026-0C1984F28675}"/>
              </a:ext>
            </a:extLst>
          </p:cNvPr>
          <p:cNvSpPr/>
          <p:nvPr/>
        </p:nvSpPr>
        <p:spPr>
          <a:xfrm>
            <a:off x="93498" y="1053191"/>
            <a:ext cx="290977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</a:t>
            </a:r>
          </a:p>
          <a:p>
            <a:pPr algn="ctr"/>
            <a:r>
              <a:rPr lang="en-US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Antes</a:t>
            </a:r>
          </a:p>
        </p:txBody>
      </p:sp>
    </p:spTree>
    <p:extLst>
      <p:ext uri="{BB962C8B-B14F-4D97-AF65-F5344CB8AC3E}">
        <p14:creationId xmlns:p14="http://schemas.microsoft.com/office/powerpoint/2010/main" val="39829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F5490-3F86-40A3-A915-1C4228CE5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663716"/>
            <a:ext cx="8454766" cy="2387568"/>
          </a:xfrm>
        </p:spPr>
        <p:txBody>
          <a:bodyPr>
            <a:normAutofit/>
          </a:bodyPr>
          <a:lstStyle/>
          <a:p>
            <a:r>
              <a:rPr lang="es-ES" sz="5400" b="1" dirty="0">
                <a:ea typeface="Cambria" panose="02040503050406030204" pitchFamily="18" charset="0"/>
                <a:cs typeface="Arial" panose="020B0604020202020204" pitchFamily="34" charset="0"/>
              </a:rPr>
              <a:t>Obtención de datos</a:t>
            </a:r>
            <a:endParaRPr lang="es-ES" sz="4000" b="1" dirty="0"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B664B-73D2-46B5-9486-B8A849CD46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21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s://lh5.googleusercontent.com/RhpCvStfzYwojn1ewCzwR5seec2LPMqt9FZygkzJJYAaiX7L-jFgG9ipQLK_jsWhdEmSIb-4ovoVKkrpibZ3mgAlJD2a5w-4Z5-i5LgTPTU2DlLK-TWjQJxYkzFNCf09-e9j_XJT">
            <a:extLst>
              <a:ext uri="{FF2B5EF4-FFF2-40B4-BE49-F238E27FC236}">
                <a16:creationId xmlns:a16="http://schemas.microsoft.com/office/drawing/2014/main" id="{A97B492F-79C6-6147-A0F4-55F6CBD5C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0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176874-179C-014E-BB68-CF938620A818}"/>
              </a:ext>
            </a:extLst>
          </p:cNvPr>
          <p:cNvSpPr/>
          <p:nvPr/>
        </p:nvSpPr>
        <p:spPr>
          <a:xfrm>
            <a:off x="386106" y="93071"/>
            <a:ext cx="594154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2000. </a:t>
            </a:r>
            <a:r>
              <a:rPr lang="en-US" sz="5400" b="1" cap="none" spc="0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Después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2387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lh3.googleusercontent.com/AyeFLS5jysFQ0Q8ZOx5tVc6UrUOdWXnAho24LUWe-q2tzJqaPAc0bqfWLdIa2GRj4XDOVvWT8kNWUJrersc1DuYvdXi1vcyt0Rpehqp0JenbzCVzQtM3uax7lhpLIPJms_GvWTiF">
            <a:extLst>
              <a:ext uri="{FF2B5EF4-FFF2-40B4-BE49-F238E27FC236}">
                <a16:creationId xmlns:a16="http://schemas.microsoft.com/office/drawing/2014/main" id="{52E99AE3-D063-B44B-9E2D-5B20EE4BE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21" y="-14977"/>
            <a:ext cx="12204321" cy="6367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460893-1892-7847-A884-8C82A32A326B}"/>
              </a:ext>
            </a:extLst>
          </p:cNvPr>
          <p:cNvSpPr/>
          <p:nvPr/>
        </p:nvSpPr>
        <p:spPr>
          <a:xfrm>
            <a:off x="6388608" y="44303"/>
            <a:ext cx="51816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2000. </a:t>
            </a:r>
            <a:r>
              <a:rPr lang="en-US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Antes</a:t>
            </a:r>
          </a:p>
        </p:txBody>
      </p:sp>
    </p:spTree>
    <p:extLst>
      <p:ext uri="{BB962C8B-B14F-4D97-AF65-F5344CB8AC3E}">
        <p14:creationId xmlns:p14="http://schemas.microsoft.com/office/powerpoint/2010/main" val="499024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6" name="Picture 4" descr="https://lh6.googleusercontent.com/fm9ZiriWBr81OIYPM3iW9qax7bsWLH4sGwBlJjP_r6bMExR8qcCq9IKa_2Q35jMaK2cOglEx7EuYhsDTknh77dd5KQFPOhS0ccZBJYRWf5PyxJEr_Eq8Cz3EfUr2AWAG1o-Xf74s">
            <a:extLst>
              <a:ext uri="{FF2B5EF4-FFF2-40B4-BE49-F238E27FC236}">
                <a16:creationId xmlns:a16="http://schemas.microsoft.com/office/drawing/2014/main" id="{0DAD3ECA-6887-184D-9921-1F08BC25B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3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08A2338-09E4-CA4F-A26B-10D35B0D1610}"/>
              </a:ext>
            </a:extLst>
          </p:cNvPr>
          <p:cNvSpPr/>
          <p:nvPr/>
        </p:nvSpPr>
        <p:spPr>
          <a:xfrm>
            <a:off x="4711807" y="0"/>
            <a:ext cx="56781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2000. </a:t>
            </a:r>
            <a:r>
              <a:rPr lang="en-US" sz="5400" b="1" cap="none" spc="0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Después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81616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DF0C20-C700-A745-9A95-7E44B5AAE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258912"/>
              </p:ext>
            </p:extLst>
          </p:nvPr>
        </p:nvGraphicFramePr>
        <p:xfrm>
          <a:off x="-1" y="1"/>
          <a:ext cx="12192000" cy="6381469"/>
        </p:xfrm>
        <a:graphic>
          <a:graphicData uri="http://schemas.openxmlformats.org/drawingml/2006/table">
            <a:tbl>
              <a:tblPr/>
              <a:tblGrid>
                <a:gridCol w="1708567">
                  <a:extLst>
                    <a:ext uri="{9D8B030D-6E8A-4147-A177-3AD203B41FA5}">
                      <a16:colId xmlns:a16="http://schemas.microsoft.com/office/drawing/2014/main" val="3220007346"/>
                    </a:ext>
                  </a:extLst>
                </a:gridCol>
                <a:gridCol w="1349979">
                  <a:extLst>
                    <a:ext uri="{9D8B030D-6E8A-4147-A177-3AD203B41FA5}">
                      <a16:colId xmlns:a16="http://schemas.microsoft.com/office/drawing/2014/main" val="1232103913"/>
                    </a:ext>
                  </a:extLst>
                </a:gridCol>
                <a:gridCol w="1371073">
                  <a:extLst>
                    <a:ext uri="{9D8B030D-6E8A-4147-A177-3AD203B41FA5}">
                      <a16:colId xmlns:a16="http://schemas.microsoft.com/office/drawing/2014/main" val="378048265"/>
                    </a:ext>
                  </a:extLst>
                </a:gridCol>
                <a:gridCol w="1624195">
                  <a:extLst>
                    <a:ext uri="{9D8B030D-6E8A-4147-A177-3AD203B41FA5}">
                      <a16:colId xmlns:a16="http://schemas.microsoft.com/office/drawing/2014/main" val="3503870881"/>
                    </a:ext>
                  </a:extLst>
                </a:gridCol>
                <a:gridCol w="1856221">
                  <a:extLst>
                    <a:ext uri="{9D8B030D-6E8A-4147-A177-3AD203B41FA5}">
                      <a16:colId xmlns:a16="http://schemas.microsoft.com/office/drawing/2014/main" val="3448659778"/>
                    </a:ext>
                  </a:extLst>
                </a:gridCol>
                <a:gridCol w="1729661">
                  <a:extLst>
                    <a:ext uri="{9D8B030D-6E8A-4147-A177-3AD203B41FA5}">
                      <a16:colId xmlns:a16="http://schemas.microsoft.com/office/drawing/2014/main" val="1960250551"/>
                    </a:ext>
                  </a:extLst>
                </a:gridCol>
                <a:gridCol w="2552304">
                  <a:extLst>
                    <a:ext uri="{9D8B030D-6E8A-4147-A177-3AD203B41FA5}">
                      <a16:colId xmlns:a16="http://schemas.microsoft.com/office/drawing/2014/main" val="3286339758"/>
                    </a:ext>
                  </a:extLst>
                </a:gridCol>
              </a:tblGrid>
              <a:tr h="960602">
                <a:tc>
                  <a:txBody>
                    <a:bodyPr/>
                    <a:lstStyle/>
                    <a:p>
                      <a:pPr algn="ctr" fontAlgn="t"/>
                      <a:br>
                        <a:rPr lang="es-ES" sz="2000">
                          <a:effectLst/>
                        </a:rPr>
                      </a:br>
                      <a:endParaRPr lang="es-ES" sz="20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Sin Estados Unidos</a:t>
                      </a:r>
                      <a:endParaRPr lang="es-ES" sz="4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 Estados Unidos</a:t>
                      </a:r>
                      <a:endParaRPr lang="es-ES" sz="4800" dirty="0">
                        <a:effectLst/>
                      </a:endParaRPr>
                    </a:p>
                  </a:txBody>
                  <a:tcPr marL="63500" marR="63500" marT="63500" marB="63500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464518"/>
                  </a:ext>
                </a:extLst>
              </a:tr>
              <a:tr h="801606">
                <a:tc>
                  <a:txBody>
                    <a:bodyPr/>
                    <a:lstStyle/>
                    <a:p>
                      <a:pPr fontAlgn="t"/>
                      <a:r>
                        <a:rPr lang="es-ES" sz="2000" dirty="0">
                          <a:effectLst/>
                        </a:rPr>
                        <a:t>Años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2000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2008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2016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2000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2008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2016</a:t>
                      </a:r>
                      <a:endParaRPr lang="es-ES" sz="7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140439"/>
                  </a:ext>
                </a:extLst>
              </a:tr>
              <a:tr h="5377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Aristas</a:t>
                      </a:r>
                      <a:endParaRPr lang="es-ES" sz="4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5535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6833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6662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5793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7113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6924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462731"/>
                  </a:ext>
                </a:extLst>
              </a:tr>
              <a:tr h="80160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Densidad del grado</a:t>
                      </a:r>
                      <a:endParaRPr lang="es-ES" sz="4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0,098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0,121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0,118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0,102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0,125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0,122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306146"/>
                  </a:ext>
                </a:extLst>
              </a:tr>
              <a:tr h="5377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Modularidad</a:t>
                      </a:r>
                      <a:endParaRPr lang="es-ES" sz="4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0,586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0,437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0,378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0,586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0,477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0,411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872849"/>
                  </a:ext>
                </a:extLst>
              </a:tr>
              <a:tr h="80160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Componentes conexas</a:t>
                      </a:r>
                      <a:endParaRPr lang="es-ES" sz="4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577314"/>
                  </a:ext>
                </a:extLst>
              </a:tr>
              <a:tr h="5377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Comunidades</a:t>
                      </a:r>
                      <a:endParaRPr lang="es-ES" sz="4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468483"/>
                  </a:ext>
                </a:extLst>
              </a:tr>
              <a:tr h="5377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C.Clustering</a:t>
                      </a:r>
                      <a:endParaRPr lang="es-ES" sz="4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0,552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0,617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0,567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0,590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0,629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533132"/>
                  </a:ext>
                </a:extLst>
              </a:tr>
              <a:tr h="8011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Distancia media</a:t>
                      </a:r>
                      <a:endParaRPr lang="es-ES" sz="44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2,041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1,926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1,809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1,958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1,893</a:t>
                      </a:r>
                      <a:endParaRPr lang="es-ES" sz="660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1,781</a:t>
                      </a:r>
                      <a:endParaRPr lang="es-ES" sz="66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138506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DE67C31-D959-7643-B652-2F0AB20B7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3438" y="21272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366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CCA0-227E-DB4D-BA2F-D93F39C8B1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Comunidades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E7F9EF44-A8BF-8944-AE60-796B3829C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2937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63E356-3AC1-394C-B263-2A24588E6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032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9A07D3-5D06-B74F-855D-171A7501D125}"/>
              </a:ext>
            </a:extLst>
          </p:cNvPr>
          <p:cNvSpPr/>
          <p:nvPr/>
        </p:nvSpPr>
        <p:spPr>
          <a:xfrm>
            <a:off x="170688" y="93071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2000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5369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A34A22-DE29-0A45-8F59-2A3A3A79C1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98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6B85DF2-245B-1B44-BC27-3FD316014CAD}"/>
              </a:ext>
            </a:extLst>
          </p:cNvPr>
          <p:cNvSpPr/>
          <p:nvPr/>
        </p:nvSpPr>
        <p:spPr>
          <a:xfrm>
            <a:off x="170688" y="93071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2008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96946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A802F8-688C-4745-ABBD-677D3941B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398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C8E46ED-43AF-4746-9895-180952FD3F94}"/>
              </a:ext>
            </a:extLst>
          </p:cNvPr>
          <p:cNvSpPr/>
          <p:nvPr/>
        </p:nvSpPr>
        <p:spPr>
          <a:xfrm>
            <a:off x="170688" y="93071"/>
            <a:ext cx="29097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Año</a:t>
            </a:r>
            <a:r>
              <a:rPr lang="en-US" sz="54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2016</a:t>
            </a:r>
            <a:endParaRPr lang="en-US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18358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2DA5A-C9C1-B54D-8327-726AF6978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781" y="3318998"/>
            <a:ext cx="6540877" cy="28125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841AA8-5F10-5F4B-8A89-62965AD50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0555"/>
            <a:ext cx="6107527" cy="1807828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0BECF30B-3220-D644-A866-CE3A096F1503}"/>
              </a:ext>
            </a:extLst>
          </p:cNvPr>
          <p:cNvSpPr/>
          <p:nvPr/>
        </p:nvSpPr>
        <p:spPr>
          <a:xfrm rot="7996710">
            <a:off x="1661438" y="2662377"/>
            <a:ext cx="2573906" cy="668740"/>
          </a:xfrm>
          <a:prstGeom prst="rightArrow">
            <a:avLst>
              <a:gd name="adj1" fmla="val 41557"/>
              <a:gd name="adj2" fmla="val 50000"/>
            </a:avLst>
          </a:prstGeom>
          <a:solidFill>
            <a:srgbClr val="9B2D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29B8E9-3D36-D344-9A32-89C76798FB4D}"/>
              </a:ext>
            </a:extLst>
          </p:cNvPr>
          <p:cNvSpPr/>
          <p:nvPr/>
        </p:nvSpPr>
        <p:spPr>
          <a:xfrm>
            <a:off x="3704480" y="153198"/>
            <a:ext cx="286993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>
                <a:ln w="0"/>
                <a:solidFill>
                  <a:srgbClr val="90807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</a:t>
            </a:r>
            <a:r>
              <a:rPr lang="en-US" sz="8800" dirty="0">
                <a:ln w="0"/>
                <a:solidFill>
                  <a:srgbClr val="785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</a:t>
            </a:r>
            <a:r>
              <a:rPr lang="en-US" sz="8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</a:t>
            </a:r>
            <a:r>
              <a:rPr lang="en-US" sz="8800" dirty="0">
                <a:ln w="0"/>
                <a:solidFill>
                  <a:srgbClr val="2868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598CFE-3483-2042-9A09-32CD90C02EC5}"/>
              </a:ext>
            </a:extLst>
          </p:cNvPr>
          <p:cNvSpPr/>
          <p:nvPr/>
        </p:nvSpPr>
        <p:spPr>
          <a:xfrm>
            <a:off x="3547907" y="1368915"/>
            <a:ext cx="511924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rgbClr val="BB4E4D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World Integrated Trade Solution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9C8F78C-7D7C-6345-98A6-0C25BDE9E832}"/>
              </a:ext>
            </a:extLst>
          </p:cNvPr>
          <p:cNvSpPr/>
          <p:nvPr/>
        </p:nvSpPr>
        <p:spPr>
          <a:xfrm rot="2939699">
            <a:off x="7117103" y="2686800"/>
            <a:ext cx="2573906" cy="668740"/>
          </a:xfrm>
          <a:prstGeom prst="rightArrow">
            <a:avLst>
              <a:gd name="adj1" fmla="val 41557"/>
              <a:gd name="adj2" fmla="val 50000"/>
            </a:avLst>
          </a:prstGeom>
          <a:solidFill>
            <a:srgbClr val="9B2D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1490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8F8F1D-22AC-5443-9202-3FE52529A89D}"/>
              </a:ext>
            </a:extLst>
          </p:cNvPr>
          <p:cNvSpPr/>
          <p:nvPr/>
        </p:nvSpPr>
        <p:spPr>
          <a:xfrm>
            <a:off x="92597" y="2002420"/>
            <a:ext cx="3194613" cy="30441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b="1" dirty="0" err="1"/>
              <a:t>Canada</a:t>
            </a:r>
            <a:endParaRPr lang="es-ES" sz="48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03BE80-EE79-9C41-8BA8-F4427E7FB54E}"/>
              </a:ext>
            </a:extLst>
          </p:cNvPr>
          <p:cNvSpPr/>
          <p:nvPr/>
        </p:nvSpPr>
        <p:spPr>
          <a:xfrm>
            <a:off x="8657863" y="2002420"/>
            <a:ext cx="3287209" cy="3044142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b="1" dirty="0" err="1"/>
              <a:t>United</a:t>
            </a:r>
            <a:r>
              <a:rPr lang="es-ES" sz="5400" b="1" dirty="0"/>
              <a:t> </a:t>
            </a:r>
            <a:r>
              <a:rPr lang="es-ES" sz="5400" b="1" dirty="0" err="1"/>
              <a:t>States</a:t>
            </a:r>
            <a:endParaRPr lang="es-ES" sz="5400" b="1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728EA276-DF46-0E4B-A8C1-25633EEC5405}"/>
              </a:ext>
            </a:extLst>
          </p:cNvPr>
          <p:cNvSpPr txBox="1">
            <a:spLocks/>
          </p:cNvSpPr>
          <p:nvPr/>
        </p:nvSpPr>
        <p:spPr>
          <a:xfrm>
            <a:off x="2349660" y="428263"/>
            <a:ext cx="7361499" cy="1215342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7200" b="1" dirty="0">
                <a:solidFill>
                  <a:schemeClr val="tx1"/>
                </a:solidFill>
                <a:ea typeface="Cambria" panose="02040503050406030204" pitchFamily="18" charset="0"/>
                <a:cs typeface="Arial" panose="020B0604020202020204" pitchFamily="34" charset="0"/>
              </a:rPr>
              <a:t>Nodos y aristas</a:t>
            </a:r>
            <a:endParaRPr lang="es-ES" sz="5400" b="1" dirty="0">
              <a:solidFill>
                <a:schemeClr val="tx1"/>
              </a:solidFill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EF60F1D1-D706-3948-9410-25DFC177EE73}"/>
              </a:ext>
            </a:extLst>
          </p:cNvPr>
          <p:cNvSpPr/>
          <p:nvPr/>
        </p:nvSpPr>
        <p:spPr>
          <a:xfrm>
            <a:off x="3287210" y="2922607"/>
            <a:ext cx="5359079" cy="1203767"/>
          </a:xfrm>
          <a:prstGeom prst="rightArrow">
            <a:avLst>
              <a:gd name="adj1" fmla="val 60257"/>
              <a:gd name="adj2" fmla="val 1256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/>
              <a:t>Miles de dólares exportados</a:t>
            </a:r>
          </a:p>
        </p:txBody>
      </p:sp>
    </p:spTree>
    <p:extLst>
      <p:ext uri="{BB962C8B-B14F-4D97-AF65-F5344CB8AC3E}">
        <p14:creationId xmlns:p14="http://schemas.microsoft.com/office/powerpoint/2010/main" val="2420036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F5490-3F86-40A3-A915-1C4228CE5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663716"/>
            <a:ext cx="8454766" cy="2387568"/>
          </a:xfrm>
        </p:spPr>
        <p:txBody>
          <a:bodyPr>
            <a:normAutofit/>
          </a:bodyPr>
          <a:lstStyle/>
          <a:p>
            <a:r>
              <a:rPr lang="es-ES" sz="5400" b="1" dirty="0">
                <a:ea typeface="Cambria" panose="02040503050406030204" pitchFamily="18" charset="0"/>
                <a:cs typeface="Arial" panose="020B0604020202020204" pitchFamily="34" charset="0"/>
              </a:rPr>
              <a:t>Análisis de los datos</a:t>
            </a:r>
            <a:endParaRPr lang="es-ES" sz="4000" b="1" dirty="0"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B664B-73D2-46B5-9486-B8A849CD46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5543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7DB6-482B-4642-911E-82F41D1E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LO QUE HEMOS ANALIZADO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E157B-72E4-4248-B58A-FD8EC8435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 COMBUSTIBLES</a:t>
            </a:r>
          </a:p>
          <a:p>
            <a:r>
              <a:rPr lang="es-ES" dirty="0"/>
              <a:t>- TEXTILES</a:t>
            </a:r>
          </a:p>
          <a:p>
            <a:r>
              <a:rPr lang="es-ES" dirty="0"/>
              <a:t>- MAQUINARIA Y ELECTRÓNICA</a:t>
            </a:r>
          </a:p>
          <a:p>
            <a:r>
              <a:rPr lang="es-ES" dirty="0"/>
              <a:t>- TRANSPORTE</a:t>
            </a:r>
          </a:p>
        </p:txBody>
      </p:sp>
    </p:spTree>
    <p:extLst>
      <p:ext uri="{BB962C8B-B14F-4D97-AF65-F5344CB8AC3E}">
        <p14:creationId xmlns:p14="http://schemas.microsoft.com/office/powerpoint/2010/main" val="1229926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F5490-3F86-40A3-A915-1C4228CE5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0" y="1663716"/>
            <a:ext cx="9860557" cy="2387568"/>
          </a:xfrm>
        </p:spPr>
        <p:txBody>
          <a:bodyPr>
            <a:normAutofit/>
          </a:bodyPr>
          <a:lstStyle/>
          <a:p>
            <a:r>
              <a:rPr lang="es-ES" sz="5400" dirty="0">
                <a:ea typeface="Cambria" panose="02040503050406030204" pitchFamily="18" charset="0"/>
                <a:cs typeface="Arial" panose="020B0604020202020204" pitchFamily="34" charset="0"/>
              </a:rPr>
              <a:t>Interpretación de los datos</a:t>
            </a:r>
            <a:br>
              <a:rPr lang="es-ES" sz="5400" b="1" dirty="0">
                <a:ea typeface="Cambria" panose="02040503050406030204" pitchFamily="18" charset="0"/>
                <a:cs typeface="Arial" panose="020B0604020202020204" pitchFamily="34" charset="0"/>
              </a:rPr>
            </a:br>
            <a:r>
              <a:rPr lang="es-ES" sz="5400" b="1" dirty="0">
                <a:ea typeface="Cambria" panose="02040503050406030204" pitchFamily="18" charset="0"/>
                <a:cs typeface="Arial" panose="020B0604020202020204" pitchFamily="34" charset="0"/>
              </a:rPr>
              <a:t>Conclusiones más interesantes</a:t>
            </a:r>
            <a:endParaRPr lang="es-ES" sz="4000" b="1" dirty="0"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B664B-73D2-46B5-9486-B8A849CD46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Análisis de Redes Sociales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1763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45C071-BF0A-5647-B25C-AF5456223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69" y="2378122"/>
            <a:ext cx="6502400" cy="3657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9C99D3-45D6-844B-83DF-91E70A3C2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590" y="450377"/>
            <a:ext cx="3990391" cy="32652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D10F6E-527F-1F46-8CE5-0F399103E93F}"/>
              </a:ext>
            </a:extLst>
          </p:cNvPr>
          <p:cNvSpPr/>
          <p:nvPr/>
        </p:nvSpPr>
        <p:spPr>
          <a:xfrm>
            <a:off x="632815" y="595778"/>
            <a:ext cx="5822107" cy="1323439"/>
          </a:xfrm>
          <a:prstGeom prst="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Combustibles</a:t>
            </a:r>
          </a:p>
        </p:txBody>
      </p:sp>
    </p:spTree>
    <p:extLst>
      <p:ext uri="{BB962C8B-B14F-4D97-AF65-F5344CB8AC3E}">
        <p14:creationId xmlns:p14="http://schemas.microsoft.com/office/powerpoint/2010/main" val="3307365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12F24-D1F4-A143-805A-E02EEA62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/>
                </a:solidFill>
              </a:rPr>
              <a:t>Gráfica aproximada evolución precio barril de petróleo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28C080D-B1F0-8646-8BB8-F81B56962B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6028823"/>
              </p:ext>
            </p:extLst>
          </p:nvPr>
        </p:nvGraphicFramePr>
        <p:xfrm>
          <a:off x="0" y="1828800"/>
          <a:ext cx="12191999" cy="4629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C7073B4-86E0-294B-AE85-7E438F001AA7}"/>
              </a:ext>
            </a:extLst>
          </p:cNvPr>
          <p:cNvSpPr txBox="1"/>
          <p:nvPr/>
        </p:nvSpPr>
        <p:spPr>
          <a:xfrm>
            <a:off x="582207" y="3577510"/>
            <a:ext cx="130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EEUU invade Irak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E3FEED-F2DB-1E43-8E69-B27561B73120}"/>
              </a:ext>
            </a:extLst>
          </p:cNvPr>
          <p:cNvCxnSpPr>
            <a:cxnSpLocks/>
          </p:cNvCxnSpPr>
          <p:nvPr/>
        </p:nvCxnSpPr>
        <p:spPr>
          <a:xfrm flipH="1">
            <a:off x="844952" y="4224759"/>
            <a:ext cx="393540" cy="11728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DFCB68-01DA-154C-8F8D-AD5A238CDE1F}"/>
              </a:ext>
            </a:extLst>
          </p:cNvPr>
          <p:cNvSpPr txBox="1"/>
          <p:nvPr/>
        </p:nvSpPr>
        <p:spPr>
          <a:xfrm>
            <a:off x="4160195" y="4474310"/>
            <a:ext cx="1304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Crisis económica mundial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FD68A9-D41D-6142-97B7-FDF203AC8016}"/>
              </a:ext>
            </a:extLst>
          </p:cNvPr>
          <p:cNvCxnSpPr>
            <a:cxnSpLocks/>
          </p:cNvCxnSpPr>
          <p:nvPr/>
        </p:nvCxnSpPr>
        <p:spPr>
          <a:xfrm flipV="1">
            <a:off x="4808377" y="3836279"/>
            <a:ext cx="540894" cy="750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1C87AB53-EDB6-064E-9153-9A129AA481B8}"/>
              </a:ext>
            </a:extLst>
          </p:cNvPr>
          <p:cNvSpPr/>
          <p:nvPr/>
        </p:nvSpPr>
        <p:spPr>
          <a:xfrm>
            <a:off x="797185" y="5504845"/>
            <a:ext cx="95534" cy="9553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964A592-0DEE-5440-80F0-7F713006E359}"/>
              </a:ext>
            </a:extLst>
          </p:cNvPr>
          <p:cNvSpPr/>
          <p:nvPr/>
        </p:nvSpPr>
        <p:spPr>
          <a:xfrm>
            <a:off x="5349271" y="3740744"/>
            <a:ext cx="95534" cy="9553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44BAD4-C876-B847-BBC8-45AF99B1BACB}"/>
              </a:ext>
            </a:extLst>
          </p:cNvPr>
          <p:cNvSpPr txBox="1"/>
          <p:nvPr/>
        </p:nvSpPr>
        <p:spPr>
          <a:xfrm>
            <a:off x="8942347" y="1828800"/>
            <a:ext cx="2598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Enfriamiento de la demanda mundial y explosión del </a:t>
            </a:r>
            <a:r>
              <a:rPr lang="es-ES" dirty="0" err="1"/>
              <a:t>fracking</a:t>
            </a:r>
            <a:endParaRPr lang="es-E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686909E-AFB7-1641-BA3E-5775B036AF01}"/>
              </a:ext>
            </a:extLst>
          </p:cNvPr>
          <p:cNvCxnSpPr>
            <a:cxnSpLocks/>
          </p:cNvCxnSpPr>
          <p:nvPr/>
        </p:nvCxnSpPr>
        <p:spPr>
          <a:xfrm flipH="1">
            <a:off x="10000648" y="2752131"/>
            <a:ext cx="240872" cy="819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241EACA-2C4B-A34B-8F41-5FE4B6EEAB08}"/>
              </a:ext>
            </a:extLst>
          </p:cNvPr>
          <p:cNvSpPr txBox="1"/>
          <p:nvPr/>
        </p:nvSpPr>
        <p:spPr>
          <a:xfrm>
            <a:off x="7062510" y="4223841"/>
            <a:ext cx="3112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La OPEP mantiene su exceso de oferta y China acelera su caída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A2F0CC6-4EBC-4044-9D02-54B28335838D}"/>
              </a:ext>
            </a:extLst>
          </p:cNvPr>
          <p:cNvCxnSpPr>
            <a:cxnSpLocks/>
          </p:cNvCxnSpPr>
          <p:nvPr/>
        </p:nvCxnSpPr>
        <p:spPr>
          <a:xfrm>
            <a:off x="10000648" y="4586587"/>
            <a:ext cx="721895" cy="375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67971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1483</TotalTime>
  <Words>248</Words>
  <Application>Microsoft Macintosh PowerPoint</Application>
  <PresentationFormat>Widescreen</PresentationFormat>
  <Paragraphs>120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Retrospección</vt:lpstr>
      <vt:lpstr>Guerras comerciales, crisis económica y como afecta al flujo de exportaciones</vt:lpstr>
      <vt:lpstr>Obtención de datos</vt:lpstr>
      <vt:lpstr>PowerPoint Presentation</vt:lpstr>
      <vt:lpstr>PowerPoint Presentation</vt:lpstr>
      <vt:lpstr>Análisis de los datos</vt:lpstr>
      <vt:lpstr>TODO LO QUE HEMOS ANALIZADO </vt:lpstr>
      <vt:lpstr>Interpretación de los datos Conclusiones más interesantes</vt:lpstr>
      <vt:lpstr>PowerPoint Presentation</vt:lpstr>
      <vt:lpstr>Gráfica aproximada evolución precio barril de petróleo</vt:lpstr>
      <vt:lpstr>Exportaciones</vt:lpstr>
      <vt:lpstr>PowerPoint Presentation</vt:lpstr>
      <vt:lpstr>PowerPoint Presentation</vt:lpstr>
      <vt:lpstr>PowerPoint Presentation</vt:lpstr>
      <vt:lpstr>Intermediación</vt:lpstr>
      <vt:lpstr>PowerPoint Presentation</vt:lpstr>
      <vt:lpstr>PowerPoint Presentation</vt:lpstr>
      <vt:lpstr>PowerPoint Presentation</vt:lpstr>
      <vt:lpstr>Guerras comerciales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Comunidades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sobre las exportaciones de los países del mundo</dc:title>
  <dc:creator>Zihao</dc:creator>
  <cp:lastModifiedBy>DIEGO ACUÑA BERGER</cp:lastModifiedBy>
  <cp:revision>55</cp:revision>
  <dcterms:created xsi:type="dcterms:W3CDTF">2018-11-27T13:06:53Z</dcterms:created>
  <dcterms:modified xsi:type="dcterms:W3CDTF">2019-01-16T10:04:32Z</dcterms:modified>
</cp:coreProperties>
</file>

<file path=docProps/thumbnail.jpeg>
</file>